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60" r:id="rId2"/>
    <p:sldId id="256" r:id="rId3"/>
    <p:sldId id="259" r:id="rId4"/>
    <p:sldId id="257" r:id="rId5"/>
    <p:sldId id="258" r:id="rId6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62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170" y="-9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CAC361-EE99-4B42-8ADB-5A53DB5BECD9}" type="datetimeFigureOut">
              <a:rPr lang="pl-PL" smtClean="0"/>
              <a:t>2014-09-26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7467E6-5450-4AA0-B65A-C2D545AC1E1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478400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7467E6-5450-4AA0-B65A-C2D545AC1E15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217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5D913-4E0F-44A2-8F4A-3FF6983184D5}" type="datetimeFigureOut">
              <a:rPr lang="pl-PL" smtClean="0"/>
              <a:t>2014-09-26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C8DCE-08AF-4F53-A844-0F821570EBE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5764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5D913-4E0F-44A2-8F4A-3FF6983184D5}" type="datetimeFigureOut">
              <a:rPr lang="pl-PL" smtClean="0"/>
              <a:t>2014-09-26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C8DCE-08AF-4F53-A844-0F821570EBE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8332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5D913-4E0F-44A2-8F4A-3FF6983184D5}" type="datetimeFigureOut">
              <a:rPr lang="pl-PL" smtClean="0"/>
              <a:t>2014-09-26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C8DCE-08AF-4F53-A844-0F821570EBE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48527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5D913-4E0F-44A2-8F4A-3FF6983184D5}" type="datetimeFigureOut">
              <a:rPr lang="pl-PL" smtClean="0"/>
              <a:t>2014-09-26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C8DCE-08AF-4F53-A844-0F821570EBE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94256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5D913-4E0F-44A2-8F4A-3FF6983184D5}" type="datetimeFigureOut">
              <a:rPr lang="pl-PL" smtClean="0"/>
              <a:t>2014-09-26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C8DCE-08AF-4F53-A844-0F821570EBE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8251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5D913-4E0F-44A2-8F4A-3FF6983184D5}" type="datetimeFigureOut">
              <a:rPr lang="pl-PL" smtClean="0"/>
              <a:t>2014-09-26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C8DCE-08AF-4F53-A844-0F821570EBE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35787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5D913-4E0F-44A2-8F4A-3FF6983184D5}" type="datetimeFigureOut">
              <a:rPr lang="pl-PL" smtClean="0"/>
              <a:t>2014-09-26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C8DCE-08AF-4F53-A844-0F821570EBE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35914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5D913-4E0F-44A2-8F4A-3FF6983184D5}" type="datetimeFigureOut">
              <a:rPr lang="pl-PL" smtClean="0"/>
              <a:t>2014-09-26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C8DCE-08AF-4F53-A844-0F821570EBE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33254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5D913-4E0F-44A2-8F4A-3FF6983184D5}" type="datetimeFigureOut">
              <a:rPr lang="pl-PL" smtClean="0"/>
              <a:t>2014-09-26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C8DCE-08AF-4F53-A844-0F821570EBE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84999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5D913-4E0F-44A2-8F4A-3FF6983184D5}" type="datetimeFigureOut">
              <a:rPr lang="pl-PL" smtClean="0"/>
              <a:t>2014-09-26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C8DCE-08AF-4F53-A844-0F821570EBE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64808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5D913-4E0F-44A2-8F4A-3FF6983184D5}" type="datetimeFigureOut">
              <a:rPr lang="pl-PL" smtClean="0"/>
              <a:t>2014-09-26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C8DCE-08AF-4F53-A844-0F821570EBE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62870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D5D913-4E0F-44A2-8F4A-3FF6983184D5}" type="datetimeFigureOut">
              <a:rPr lang="pl-PL" smtClean="0"/>
              <a:t>2014-09-26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4C8DCE-08AF-4F53-A844-0F821570EBE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35844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208"/>
            <a:ext cx="9201150" cy="6874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1649150" y="1844824"/>
            <a:ext cx="662473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chemeClr val="bg1"/>
                </a:solidFill>
              </a:rPr>
              <a:t>Дополнительные сервисы </a:t>
            </a:r>
            <a:r>
              <a:rPr lang="en-US" sz="4800" dirty="0" smtClean="0">
                <a:solidFill>
                  <a:schemeClr val="bg1"/>
                </a:solidFill>
              </a:rPr>
              <a:t>LOT</a:t>
            </a:r>
            <a:endParaRPr lang="ru-RU" sz="4800" dirty="0" smtClean="0">
              <a:solidFill>
                <a:schemeClr val="bg1"/>
              </a:solidFill>
            </a:endParaRPr>
          </a:p>
          <a:p>
            <a:endParaRPr lang="ru-RU" sz="4800" dirty="0">
              <a:solidFill>
                <a:schemeClr val="bg1"/>
              </a:solidFill>
            </a:endParaRPr>
          </a:p>
          <a:p>
            <a:endParaRPr lang="ru-RU" sz="4800" dirty="0" smtClean="0">
              <a:solidFill>
                <a:schemeClr val="bg1"/>
              </a:solidFill>
            </a:endParaRPr>
          </a:p>
          <a:p>
            <a:r>
              <a:rPr lang="ru-RU" sz="2400" dirty="0" smtClean="0">
                <a:solidFill>
                  <a:schemeClr val="bg1"/>
                </a:solidFill>
              </a:rPr>
              <a:t>Информация для агентов</a:t>
            </a:r>
            <a:endParaRPr lang="pl-PL" sz="2400" dirty="0"/>
          </a:p>
        </p:txBody>
      </p:sp>
      <p:pic>
        <p:nvPicPr>
          <p:cNvPr id="2053" name="Picture 5" descr="AA23609E-A422-4F72-A7D4-C98577FE4E5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0575" y="5373216"/>
            <a:ext cx="3506265" cy="1103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2828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34A969F7-D918-4120-B1CA-F54B6AE0AD9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054" y="-1"/>
            <a:ext cx="9302108" cy="696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470358" y="980728"/>
            <a:ext cx="3309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Услуга «Мое любимое место»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5076056" y="1052736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Услуга «Мое меню класса Премиум»</a:t>
            </a:r>
            <a:endParaRPr lang="en-US" dirty="0"/>
          </a:p>
        </p:txBody>
      </p:sp>
      <p:sp>
        <p:nvSpPr>
          <p:cNvPr id="6" name="pole tekstowe 5"/>
          <p:cNvSpPr txBox="1"/>
          <p:nvPr/>
        </p:nvSpPr>
        <p:spPr>
          <a:xfrm>
            <a:off x="-36512" y="1412776"/>
            <a:ext cx="432048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chemeClr val="bg1"/>
                </a:solidFill>
              </a:rPr>
              <a:t>Преимущества для клиентов</a:t>
            </a:r>
            <a:endParaRPr lang="en-US" sz="1100" b="1" dirty="0" smtClean="0">
              <a:solidFill>
                <a:schemeClr val="bg1"/>
              </a:solidFill>
            </a:endParaRPr>
          </a:p>
          <a:p>
            <a:r>
              <a:rPr lang="ru-RU" sz="1100" dirty="0" smtClean="0">
                <a:solidFill>
                  <a:schemeClr val="bg1"/>
                </a:solidFill>
              </a:rPr>
              <a:t> Вы сами можете выбрать свое любимое место;</a:t>
            </a:r>
          </a:p>
          <a:p>
            <a:r>
              <a:rPr lang="ru-RU" sz="1100" dirty="0">
                <a:solidFill>
                  <a:schemeClr val="bg1"/>
                </a:solidFill>
              </a:rPr>
              <a:t> </a:t>
            </a:r>
            <a:r>
              <a:rPr lang="ru-RU" sz="1100" dirty="0" smtClean="0">
                <a:solidFill>
                  <a:schemeClr val="bg1"/>
                </a:solidFill>
              </a:rPr>
              <a:t>Если Вы летите с семьей,  вы сможете сидеть все вместе;</a:t>
            </a:r>
          </a:p>
          <a:p>
            <a:r>
              <a:rPr lang="ru-RU" sz="1100" dirty="0">
                <a:solidFill>
                  <a:schemeClr val="bg1"/>
                </a:solidFill>
              </a:rPr>
              <a:t> </a:t>
            </a:r>
            <a:r>
              <a:rPr lang="ru-RU" sz="1100" dirty="0" smtClean="0">
                <a:solidFill>
                  <a:schemeClr val="bg1"/>
                </a:solidFill>
              </a:rPr>
              <a:t>Вы также можете выбрать место на регистрации из доступных на     тот момент мест.</a:t>
            </a:r>
          </a:p>
          <a:p>
            <a:pPr marL="171450" indent="-171450">
              <a:buFontTx/>
              <a:buChar char="-"/>
            </a:pPr>
            <a:endParaRPr lang="en-US" sz="1100" dirty="0" smtClean="0">
              <a:solidFill>
                <a:schemeClr val="bg1"/>
              </a:solidFill>
            </a:endParaRPr>
          </a:p>
          <a:p>
            <a:endParaRPr lang="en-US" sz="1100" dirty="0" smtClean="0">
              <a:solidFill>
                <a:schemeClr val="bg1"/>
              </a:solidFill>
            </a:endParaRPr>
          </a:p>
          <a:p>
            <a:r>
              <a:rPr lang="en-US" sz="1100" b="1" dirty="0" smtClean="0">
                <a:solidFill>
                  <a:schemeClr val="bg1"/>
                </a:solidFill>
              </a:rPr>
              <a:t>SSR </a:t>
            </a:r>
            <a:r>
              <a:rPr lang="ru-RU" sz="1100" b="1" dirty="0" smtClean="0">
                <a:solidFill>
                  <a:schemeClr val="bg1"/>
                </a:solidFill>
              </a:rPr>
              <a:t>коды</a:t>
            </a:r>
            <a:endParaRPr lang="en-US" sz="1100" b="1" dirty="0" smtClean="0">
              <a:solidFill>
                <a:schemeClr val="bg1"/>
              </a:solidFill>
            </a:endParaRPr>
          </a:p>
          <a:p>
            <a:r>
              <a:rPr lang="ru-RU" sz="1100" dirty="0" smtClean="0">
                <a:solidFill>
                  <a:schemeClr val="bg1"/>
                </a:solidFill>
              </a:rPr>
              <a:t>Место должно быть выбрано через  карту мест </a:t>
            </a:r>
            <a:r>
              <a:rPr lang="en-US" sz="1100" dirty="0" smtClean="0">
                <a:solidFill>
                  <a:schemeClr val="bg1"/>
                </a:solidFill>
              </a:rPr>
              <a:t>(SM). SSR </a:t>
            </a:r>
            <a:r>
              <a:rPr lang="ru-RU" sz="1100" dirty="0">
                <a:solidFill>
                  <a:schemeClr val="bg1"/>
                </a:solidFill>
              </a:rPr>
              <a:t> </a:t>
            </a:r>
            <a:r>
              <a:rPr lang="ru-RU" sz="1100" dirty="0" smtClean="0">
                <a:solidFill>
                  <a:schemeClr val="bg1"/>
                </a:solidFill>
              </a:rPr>
              <a:t>код  создается автоматически как </a:t>
            </a:r>
            <a:r>
              <a:rPr lang="en-US" sz="1100" dirty="0" smtClean="0">
                <a:solidFill>
                  <a:schemeClr val="bg1"/>
                </a:solidFill>
              </a:rPr>
              <a:t>SSR RQST </a:t>
            </a:r>
            <a:r>
              <a:rPr lang="ru-RU" sz="1100" dirty="0">
                <a:solidFill>
                  <a:schemeClr val="bg1"/>
                </a:solidFill>
              </a:rPr>
              <a:t> </a:t>
            </a:r>
            <a:r>
              <a:rPr lang="ru-RU" sz="1100" dirty="0" smtClean="0">
                <a:solidFill>
                  <a:schemeClr val="bg1"/>
                </a:solidFill>
              </a:rPr>
              <a:t>и выбранное место может быть выкуплено  </a:t>
            </a:r>
            <a:r>
              <a:rPr lang="en-US" sz="1100" dirty="0" smtClean="0">
                <a:solidFill>
                  <a:schemeClr val="bg1"/>
                </a:solidFill>
              </a:rPr>
              <a:t>/SSR RQST LO HK1 WAWFRA/10CN,P1/S2</a:t>
            </a:r>
          </a:p>
          <a:p>
            <a:r>
              <a:rPr lang="en-US" sz="1100" dirty="0" smtClean="0">
                <a:solidFill>
                  <a:schemeClr val="bg1"/>
                </a:solidFill>
              </a:rPr>
              <a:t>SEE RTSTR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4932040" y="1412776"/>
            <a:ext cx="4211960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chemeClr val="bg1"/>
                </a:solidFill>
              </a:rPr>
              <a:t>Преимущества для клиентов: на всех наших дальнемагистральных рейсах Вы не только будете наслаждаться блюдами  международной кухни, но и сможете оценить сервис профессионального официанта, что позволит  Вам почувствовать себя в ресторане на высоте 10 000 метров.</a:t>
            </a:r>
            <a:endParaRPr lang="en-US" sz="1100" b="1" dirty="0" smtClean="0">
              <a:solidFill>
                <a:schemeClr val="bg1"/>
              </a:solidFill>
            </a:endParaRPr>
          </a:p>
          <a:p>
            <a:endParaRPr lang="en-US" sz="1100" b="1" dirty="0" smtClean="0">
              <a:solidFill>
                <a:schemeClr val="bg1"/>
              </a:solidFill>
            </a:endParaRPr>
          </a:p>
          <a:p>
            <a:r>
              <a:rPr lang="ru-RU" sz="1100" b="1" dirty="0" smtClean="0">
                <a:solidFill>
                  <a:schemeClr val="bg1"/>
                </a:solidFill>
              </a:rPr>
              <a:t>Первая подача блюд включает в себя закуски, салат из свежих овощей, сырную тарелку и горячее блюдо.</a:t>
            </a:r>
            <a:endParaRPr lang="en-US" sz="1100" b="1" dirty="0" smtClean="0">
              <a:solidFill>
                <a:schemeClr val="bg1"/>
              </a:solidFill>
            </a:endParaRPr>
          </a:p>
          <a:p>
            <a:r>
              <a:rPr lang="ru-RU" sz="1100" b="1" dirty="0" smtClean="0">
                <a:solidFill>
                  <a:schemeClr val="bg1"/>
                </a:solidFill>
              </a:rPr>
              <a:t>Вторая подача блюд включает в себя закуски, салат из свежих фруктов и шоколад на десерт.</a:t>
            </a:r>
            <a:endParaRPr lang="en-US" sz="1100" b="1" dirty="0" smtClean="0">
              <a:solidFill>
                <a:schemeClr val="bg1"/>
              </a:solidFill>
            </a:endParaRPr>
          </a:p>
          <a:p>
            <a:r>
              <a:rPr lang="ru-RU" sz="1100" b="1" dirty="0" smtClean="0">
                <a:solidFill>
                  <a:schemeClr val="bg1"/>
                </a:solidFill>
              </a:rPr>
              <a:t>К каждому блюду предлагается алкогольный напиток на выбор  из меню </a:t>
            </a:r>
            <a:r>
              <a:rPr lang="en-US" sz="1100" b="1" dirty="0" smtClean="0">
                <a:solidFill>
                  <a:schemeClr val="bg1"/>
                </a:solidFill>
              </a:rPr>
              <a:t>Premium Club</a:t>
            </a:r>
            <a:r>
              <a:rPr lang="ru-RU" sz="1100" b="1" dirty="0" smtClean="0">
                <a:solidFill>
                  <a:schemeClr val="bg1"/>
                </a:solidFill>
              </a:rPr>
              <a:t>.</a:t>
            </a:r>
            <a:endParaRPr lang="en-US" sz="1100" b="1" dirty="0" smtClean="0">
              <a:solidFill>
                <a:schemeClr val="bg1"/>
              </a:solidFill>
            </a:endParaRPr>
          </a:p>
          <a:p>
            <a:endParaRPr lang="en-US" sz="1100" b="1" dirty="0" smtClean="0">
              <a:solidFill>
                <a:schemeClr val="bg1"/>
              </a:solidFill>
            </a:endParaRPr>
          </a:p>
          <a:p>
            <a:endParaRPr lang="en-US" sz="1100" b="1" dirty="0" smtClean="0">
              <a:solidFill>
                <a:schemeClr val="bg1"/>
              </a:solidFill>
            </a:endParaRPr>
          </a:p>
          <a:p>
            <a:r>
              <a:rPr lang="en-US" sz="1100" dirty="0" smtClean="0">
                <a:solidFill>
                  <a:schemeClr val="bg1"/>
                </a:solidFill>
              </a:rPr>
              <a:t>SSR </a:t>
            </a:r>
            <a:r>
              <a:rPr lang="ru-RU" sz="1100" dirty="0" smtClean="0">
                <a:solidFill>
                  <a:schemeClr val="bg1"/>
                </a:solidFill>
              </a:rPr>
              <a:t>коды:</a:t>
            </a:r>
            <a:endParaRPr lang="en-US" sz="1100" dirty="0" smtClean="0">
              <a:solidFill>
                <a:schemeClr val="bg1"/>
              </a:solidFill>
            </a:endParaRPr>
          </a:p>
          <a:p>
            <a:r>
              <a:rPr lang="en-US" sz="1100" b="1" dirty="0" smtClean="0">
                <a:solidFill>
                  <a:schemeClr val="bg1"/>
                </a:solidFill>
              </a:rPr>
              <a:t>• Regular/Base meal: SR UPML-BS.BASE</a:t>
            </a:r>
          </a:p>
          <a:p>
            <a:r>
              <a:rPr lang="en-US" sz="1100" b="1" dirty="0" smtClean="0">
                <a:solidFill>
                  <a:schemeClr val="bg1"/>
                </a:solidFill>
              </a:rPr>
              <a:t>• Hindu: SR UPML-HN.HNML</a:t>
            </a:r>
          </a:p>
          <a:p>
            <a:r>
              <a:rPr lang="en-US" sz="1100" b="1" dirty="0" smtClean="0">
                <a:solidFill>
                  <a:schemeClr val="bg1"/>
                </a:solidFill>
              </a:rPr>
              <a:t>• Diabetic: SR UPML-DB.DBML</a:t>
            </a:r>
          </a:p>
          <a:p>
            <a:r>
              <a:rPr lang="en-US" sz="1100" b="1" dirty="0" smtClean="0">
                <a:solidFill>
                  <a:schemeClr val="bg1"/>
                </a:solidFill>
              </a:rPr>
              <a:t>• Non-lactose: SR UPML-NL.NLML</a:t>
            </a:r>
          </a:p>
          <a:p>
            <a:r>
              <a:rPr lang="en-US" sz="1100" b="1" dirty="0" smtClean="0">
                <a:solidFill>
                  <a:schemeClr val="bg1"/>
                </a:solidFill>
              </a:rPr>
              <a:t>• Vegetarian (non-dairy): SR UPML-VG.VGML</a:t>
            </a:r>
          </a:p>
          <a:p>
            <a:r>
              <a:rPr lang="en-US" sz="1100" b="1" dirty="0" smtClean="0">
                <a:solidFill>
                  <a:schemeClr val="bg1"/>
                </a:solidFill>
              </a:rPr>
              <a:t>• Gluten-free: SR UPML-GF.GFML</a:t>
            </a:r>
          </a:p>
          <a:p>
            <a:r>
              <a:rPr lang="en-US" sz="1100" b="1" dirty="0" smtClean="0">
                <a:solidFill>
                  <a:schemeClr val="bg1"/>
                </a:solidFill>
              </a:rPr>
              <a:t>• Vegetarian (lacto-</a:t>
            </a:r>
            <a:r>
              <a:rPr lang="en-US" sz="1100" b="1" dirty="0" err="1" smtClean="0">
                <a:solidFill>
                  <a:schemeClr val="bg1"/>
                </a:solidFill>
              </a:rPr>
              <a:t>ovo</a:t>
            </a:r>
            <a:r>
              <a:rPr lang="en-US" sz="1100" b="1" dirty="0" smtClean="0">
                <a:solidFill>
                  <a:schemeClr val="bg1"/>
                </a:solidFill>
              </a:rPr>
              <a:t>): SR UPML-VL.VLML</a:t>
            </a:r>
          </a:p>
          <a:p>
            <a:endParaRPr lang="en-US" sz="1100" b="1" dirty="0" smtClean="0">
              <a:solidFill>
                <a:schemeClr val="bg1"/>
              </a:solidFill>
            </a:endParaRPr>
          </a:p>
          <a:p>
            <a:r>
              <a:rPr lang="ru-RU" sz="1100" dirty="0" smtClean="0">
                <a:solidFill>
                  <a:schemeClr val="bg1"/>
                </a:solidFill>
              </a:rPr>
              <a:t>Стоимость:</a:t>
            </a:r>
            <a:endParaRPr lang="en-US" sz="1100" dirty="0" smtClean="0">
              <a:solidFill>
                <a:schemeClr val="bg1"/>
              </a:solidFill>
            </a:endParaRPr>
          </a:p>
          <a:p>
            <a:r>
              <a:rPr lang="en-US" sz="1100" b="1" dirty="0" smtClean="0">
                <a:solidFill>
                  <a:schemeClr val="bg1"/>
                </a:solidFill>
              </a:rPr>
              <a:t>• 100 PLN, 30 USD, 30 CAD, 25 EUR</a:t>
            </a:r>
          </a:p>
          <a:p>
            <a:r>
              <a:rPr lang="ru-RU" sz="1100" b="1" dirty="0" smtClean="0">
                <a:solidFill>
                  <a:schemeClr val="bg1"/>
                </a:solidFill>
              </a:rPr>
              <a:t>Услугу можно заказать не менее, чем за 12 часов до вылета рейса.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-36512" y="6021288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bg1"/>
                </a:solidFill>
              </a:rPr>
              <a:t> </a:t>
            </a:r>
          </a:p>
          <a:p>
            <a:r>
              <a:rPr lang="en-US" sz="900" dirty="0" smtClean="0">
                <a:solidFill>
                  <a:schemeClr val="bg1"/>
                </a:solidFill>
              </a:rPr>
              <a:t>* Add 8% VAT for domestic travel. Prices for flight segment.</a:t>
            </a:r>
            <a:endParaRPr lang="en-US" sz="900" dirty="0">
              <a:solidFill>
                <a:schemeClr val="bg1"/>
              </a:solidFill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-36512" y="4293096"/>
            <a:ext cx="86754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b="1" dirty="0" smtClean="0">
                <a:solidFill>
                  <a:schemeClr val="bg1"/>
                </a:solidFill>
              </a:rPr>
              <a:t>Стоимость</a:t>
            </a:r>
            <a:r>
              <a:rPr lang="en-US" sz="1100" b="1" dirty="0" smtClean="0">
                <a:solidFill>
                  <a:schemeClr val="bg1"/>
                </a:solidFill>
              </a:rPr>
              <a:t>:</a:t>
            </a:r>
          </a:p>
          <a:p>
            <a:endParaRPr lang="en-US" sz="1100" b="1" dirty="0"/>
          </a:p>
        </p:txBody>
      </p:sp>
      <p:pic>
        <p:nvPicPr>
          <p:cNvPr id="1026" name="Picture 2" descr="11B99ABF-2372-4C71-B275-5FB0A9AAB47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766" y="4437112"/>
            <a:ext cx="4620766" cy="1839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0855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7"/>
            <a:ext cx="9142413" cy="684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179513" y="908720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cap="all" dirty="0" smtClean="0">
                <a:solidFill>
                  <a:schemeClr val="bg1"/>
                </a:solidFill>
              </a:rPr>
              <a:t>Услуга «Мой дополнительный багаж»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0" y="1566351"/>
            <a:ext cx="417646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chemeClr val="bg1"/>
                </a:solidFill>
              </a:rPr>
              <a:t>Преимущества для клиентов:</a:t>
            </a:r>
          </a:p>
          <a:p>
            <a:r>
              <a:rPr lang="ru-RU" sz="1100" b="1" dirty="0" smtClean="0">
                <a:solidFill>
                  <a:schemeClr val="bg1"/>
                </a:solidFill>
              </a:rPr>
              <a:t>Вы не должны быть ограничены своим стандартным багажом!</a:t>
            </a:r>
          </a:p>
          <a:p>
            <a:r>
              <a:rPr lang="ru-RU" sz="1100" b="1" dirty="0" smtClean="0">
                <a:solidFill>
                  <a:schemeClr val="bg1"/>
                </a:solidFill>
              </a:rPr>
              <a:t>Каждое дополнительное место багажа предоставляется Вам со скидкой 20%, при условии, что Вы заказали его не менее, чем за 12 часов до вылета рейса.</a:t>
            </a:r>
          </a:p>
          <a:p>
            <a:endParaRPr lang="ru-RU" sz="1100" b="1" dirty="0">
              <a:solidFill>
                <a:schemeClr val="bg1"/>
              </a:solidFill>
            </a:endParaRPr>
          </a:p>
          <a:p>
            <a:endParaRPr lang="en-US" sz="1100" dirty="0">
              <a:solidFill>
                <a:schemeClr val="bg1"/>
              </a:solidFill>
            </a:endParaRPr>
          </a:p>
          <a:p>
            <a:r>
              <a:rPr lang="en-US" sz="1100" dirty="0">
                <a:solidFill>
                  <a:schemeClr val="bg1"/>
                </a:solidFill>
              </a:rPr>
              <a:t>SSR </a:t>
            </a:r>
            <a:r>
              <a:rPr lang="ru-RU" sz="1100" dirty="0" smtClean="0">
                <a:solidFill>
                  <a:schemeClr val="bg1"/>
                </a:solidFill>
              </a:rPr>
              <a:t>коды:</a:t>
            </a:r>
            <a:endParaRPr lang="en-US" sz="1100" dirty="0">
              <a:solidFill>
                <a:schemeClr val="bg1"/>
              </a:solidFill>
            </a:endParaRPr>
          </a:p>
          <a:p>
            <a:r>
              <a:rPr lang="en-US" sz="1100" dirty="0">
                <a:solidFill>
                  <a:schemeClr val="bg1"/>
                </a:solidFill>
              </a:rPr>
              <a:t>• SR XBAG – 1PC 23 KG DIM 30 x 40 x 50 </a:t>
            </a:r>
            <a:r>
              <a:rPr lang="en-US" sz="1100" dirty="0" smtClean="0">
                <a:solidFill>
                  <a:schemeClr val="bg1"/>
                </a:solidFill>
              </a:rPr>
              <a:t>CM</a:t>
            </a:r>
            <a:endParaRPr lang="ru-RU" sz="1100" dirty="0" smtClean="0">
              <a:solidFill>
                <a:schemeClr val="bg1"/>
              </a:solidFill>
            </a:endParaRPr>
          </a:p>
          <a:p>
            <a:endParaRPr lang="ru-RU" sz="1100" dirty="0">
              <a:solidFill>
                <a:schemeClr val="bg1"/>
              </a:solidFill>
            </a:endParaRPr>
          </a:p>
          <a:p>
            <a:r>
              <a:rPr lang="ru-RU" sz="1100" dirty="0" smtClean="0">
                <a:solidFill>
                  <a:schemeClr val="bg1"/>
                </a:solidFill>
              </a:rPr>
              <a:t>Стоимость: 20% скидка от стоимости представленной ниже</a:t>
            </a:r>
            <a:endParaRPr lang="en-US" sz="1100" dirty="0">
              <a:solidFill>
                <a:schemeClr val="bg1"/>
              </a:solidFill>
            </a:endParaRPr>
          </a:p>
          <a:p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4283968" y="982469"/>
            <a:ext cx="4860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cap="all" dirty="0" smtClean="0">
                <a:solidFill>
                  <a:schemeClr val="bg1"/>
                </a:solidFill>
              </a:rPr>
              <a:t>Услуга «Мое снаряжение для отдыха»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4427984" y="1333212"/>
            <a:ext cx="4860032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 </a:t>
            </a:r>
            <a:r>
              <a:rPr lang="ru-RU" sz="1100" b="1" dirty="0" smtClean="0">
                <a:solidFill>
                  <a:schemeClr val="bg1"/>
                </a:solidFill>
              </a:rPr>
              <a:t>Преимущества для клиентов:</a:t>
            </a:r>
          </a:p>
          <a:p>
            <a:r>
              <a:rPr lang="ru-RU" sz="1100" b="1" dirty="0" smtClean="0">
                <a:solidFill>
                  <a:schemeClr val="bg1"/>
                </a:solidFill>
              </a:rPr>
              <a:t>Вам не придется платить за аренду снаряжения для отдыха, Вы можете взять в поездку свое собственное снаряжение,  и наслаждаться путешествием!</a:t>
            </a:r>
            <a:endParaRPr lang="en-US" sz="1100" dirty="0" smtClean="0">
              <a:solidFill>
                <a:schemeClr val="bg1"/>
              </a:solidFill>
            </a:endParaRPr>
          </a:p>
          <a:p>
            <a:endParaRPr lang="en-US" sz="1100" dirty="0" smtClean="0">
              <a:solidFill>
                <a:schemeClr val="bg1"/>
              </a:solidFill>
            </a:endParaRPr>
          </a:p>
          <a:p>
            <a:endParaRPr lang="en-US" sz="1100" dirty="0" smtClean="0">
              <a:solidFill>
                <a:schemeClr val="bg1"/>
              </a:solidFill>
            </a:endParaRPr>
          </a:p>
          <a:p>
            <a:r>
              <a:rPr lang="en-US" sz="1100" b="1" dirty="0" smtClean="0">
                <a:solidFill>
                  <a:schemeClr val="bg1"/>
                </a:solidFill>
              </a:rPr>
              <a:t>SSR </a:t>
            </a:r>
            <a:r>
              <a:rPr lang="ru-RU" sz="1100" b="1" dirty="0" smtClean="0">
                <a:solidFill>
                  <a:schemeClr val="bg1"/>
                </a:solidFill>
              </a:rPr>
              <a:t>коды:</a:t>
            </a:r>
            <a:endParaRPr lang="en-US" sz="1100" b="1" dirty="0" smtClean="0">
              <a:solidFill>
                <a:schemeClr val="bg1"/>
              </a:solidFill>
            </a:endParaRPr>
          </a:p>
          <a:p>
            <a:r>
              <a:rPr lang="en-US" sz="1100" dirty="0" smtClean="0">
                <a:solidFill>
                  <a:schemeClr val="bg1"/>
                </a:solidFill>
              </a:rPr>
              <a:t>• GOLF: SR SPEQ-GO.GOLF 5 KG DIM 120 x 50 x 70 CM</a:t>
            </a:r>
          </a:p>
          <a:p>
            <a:r>
              <a:rPr lang="en-US" sz="1100" dirty="0" smtClean="0">
                <a:solidFill>
                  <a:schemeClr val="bg1"/>
                </a:solidFill>
              </a:rPr>
              <a:t>• SKI: SR SPEQ-SK.SKI 5 KG DIM 120 x 15 x 20 CM</a:t>
            </a:r>
          </a:p>
          <a:p>
            <a:r>
              <a:rPr lang="en-US" sz="1100" dirty="0" smtClean="0">
                <a:solidFill>
                  <a:schemeClr val="bg1"/>
                </a:solidFill>
              </a:rPr>
              <a:t>• FISHING: SR SPEQ-FI.FISHEQP 3 KG DIM 120 x 50 x 15 CM</a:t>
            </a:r>
          </a:p>
          <a:p>
            <a:r>
              <a:rPr lang="en-US" sz="1100" dirty="0" smtClean="0">
                <a:solidFill>
                  <a:schemeClr val="bg1"/>
                </a:solidFill>
              </a:rPr>
              <a:t>• MUSIC: SR SPEQ-MU.MUSIC 8 KG DIM 120 x 80 x 30 CM</a:t>
            </a:r>
          </a:p>
          <a:p>
            <a:r>
              <a:rPr lang="en-US" sz="1100" dirty="0" smtClean="0">
                <a:solidFill>
                  <a:schemeClr val="bg1"/>
                </a:solidFill>
              </a:rPr>
              <a:t>• SCUBA: SR SPEQ-SC.SCUBA 8 KG DIM 50 x 60 x 90 CM</a:t>
            </a:r>
          </a:p>
          <a:p>
            <a:r>
              <a:rPr lang="en-US" sz="1100" dirty="0" smtClean="0">
                <a:solidFill>
                  <a:schemeClr val="bg1"/>
                </a:solidFill>
              </a:rPr>
              <a:t>• SURFING: SR SPEQ-SU.SURFB 10 KG DIM 20 x 70 x 50 CM</a:t>
            </a:r>
          </a:p>
          <a:p>
            <a:r>
              <a:rPr lang="en-US" sz="1100" dirty="0" smtClean="0">
                <a:solidFill>
                  <a:schemeClr val="bg1"/>
                </a:solidFill>
              </a:rPr>
              <a:t>• WINDSURFING: SR SPEQ-WI.WINDEQP 20 KG DIM 160 x 70 x 80 CM</a:t>
            </a:r>
          </a:p>
          <a:p>
            <a:r>
              <a:rPr lang="en-US" sz="1100" dirty="0" smtClean="0">
                <a:solidFill>
                  <a:schemeClr val="bg1"/>
                </a:solidFill>
              </a:rPr>
              <a:t>• SNOWBOARD: SR SPEQ-SN.SNOWB 15 KG DIM 120 x 30 x 10 CM</a:t>
            </a:r>
          </a:p>
          <a:p>
            <a:r>
              <a:rPr lang="en-US" sz="1100" dirty="0" smtClean="0">
                <a:solidFill>
                  <a:schemeClr val="bg1"/>
                </a:solidFill>
              </a:rPr>
              <a:t>• BACKPACK: SR SPEQ-BP.BPACK 8 KG DIM 60 x 30 x 20 CM</a:t>
            </a:r>
          </a:p>
          <a:p>
            <a:r>
              <a:rPr lang="en-US" sz="1100" dirty="0" smtClean="0">
                <a:solidFill>
                  <a:schemeClr val="bg1"/>
                </a:solidFill>
              </a:rPr>
              <a:t>• KITE: SR SPEQ-KI.KITEB 10 KG DIM 60 x 60 x 40 CM</a:t>
            </a:r>
          </a:p>
          <a:p>
            <a:r>
              <a:rPr lang="en-US" sz="1100" dirty="0" smtClean="0">
                <a:solidFill>
                  <a:schemeClr val="bg1"/>
                </a:solidFill>
              </a:rPr>
              <a:t>• BIKE: 15 KG DIM 120 x 40 x 60 CM</a:t>
            </a:r>
          </a:p>
          <a:p>
            <a:endParaRPr lang="en-US" sz="1100" dirty="0" smtClean="0">
              <a:solidFill>
                <a:schemeClr val="bg1"/>
              </a:solidFill>
            </a:endParaRPr>
          </a:p>
          <a:p>
            <a:r>
              <a:rPr lang="ru-RU" sz="1100" b="1" dirty="0" smtClean="0">
                <a:solidFill>
                  <a:schemeClr val="bg1"/>
                </a:solidFill>
              </a:rPr>
              <a:t>Со стоимостью Вы можете ознакомиться на нашем сайте:</a:t>
            </a:r>
            <a:endParaRPr lang="en-US" sz="1100" b="1" dirty="0" smtClean="0">
              <a:solidFill>
                <a:schemeClr val="bg1"/>
              </a:solidFill>
            </a:endParaRPr>
          </a:p>
          <a:p>
            <a:r>
              <a:rPr lang="en-US" sz="1100" dirty="0" smtClean="0">
                <a:solidFill>
                  <a:schemeClr val="bg1"/>
                </a:solidFill>
              </a:rPr>
              <a:t>• http://www.lot.com/pl/en/sport-equipment</a:t>
            </a:r>
            <a:endParaRPr lang="en-US" sz="1100" dirty="0">
              <a:solidFill>
                <a:schemeClr val="bg1"/>
              </a:solidFill>
            </a:endParaRPr>
          </a:p>
        </p:txBody>
      </p:sp>
      <p:pic>
        <p:nvPicPr>
          <p:cNvPr id="4099" name="Picture 3" descr="C:\Users\erogulska\Desktop\bagaz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789040"/>
            <a:ext cx="4111005" cy="2380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6035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7384"/>
            <a:ext cx="9180512" cy="6872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107504" y="910461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cap="all" dirty="0" smtClean="0">
                <a:solidFill>
                  <a:schemeClr val="bg1"/>
                </a:solidFill>
              </a:rPr>
              <a:t>Услуга </a:t>
            </a:r>
            <a:r>
              <a:rPr lang="ru-RU" cap="all" smtClean="0">
                <a:solidFill>
                  <a:schemeClr val="bg1"/>
                </a:solidFill>
              </a:rPr>
              <a:t>«</a:t>
            </a:r>
            <a:r>
              <a:rPr lang="ru-RU" cap="all" smtClean="0">
                <a:solidFill>
                  <a:schemeClr val="bg1"/>
                </a:solidFill>
              </a:rPr>
              <a:t>путешествие </a:t>
            </a:r>
            <a:r>
              <a:rPr lang="ru-RU" cap="all" dirty="0" smtClean="0">
                <a:solidFill>
                  <a:schemeClr val="bg1"/>
                </a:solidFill>
              </a:rPr>
              <a:t>с питомцем»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179513" y="1340768"/>
            <a:ext cx="3816424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chemeClr val="bg1"/>
                </a:solidFill>
              </a:rPr>
              <a:t>Преимущества для клиентов:</a:t>
            </a:r>
          </a:p>
          <a:p>
            <a:r>
              <a:rPr lang="ru-RU" sz="1100" b="1" dirty="0" smtClean="0">
                <a:solidFill>
                  <a:schemeClr val="bg1"/>
                </a:solidFill>
              </a:rPr>
              <a:t>Вам не придется платить за присмотр за Вашим питомцем пока Вы в отъезде. Возьмите  его с собой и наслаждайтесь душевным спокойствием.</a:t>
            </a:r>
            <a:endParaRPr lang="en-US" sz="1100" dirty="0" smtClean="0">
              <a:solidFill>
                <a:schemeClr val="bg1"/>
              </a:solidFill>
            </a:endParaRPr>
          </a:p>
          <a:p>
            <a:endParaRPr lang="en-US" sz="1100" dirty="0" smtClean="0">
              <a:solidFill>
                <a:schemeClr val="bg1"/>
              </a:solidFill>
            </a:endParaRPr>
          </a:p>
          <a:p>
            <a:r>
              <a:rPr lang="en-US" sz="1100" b="1" dirty="0" smtClean="0">
                <a:solidFill>
                  <a:schemeClr val="bg1"/>
                </a:solidFill>
              </a:rPr>
              <a:t>SSR </a:t>
            </a:r>
            <a:r>
              <a:rPr lang="ru-RU" sz="1100" b="1" dirty="0" smtClean="0">
                <a:solidFill>
                  <a:schemeClr val="bg1"/>
                </a:solidFill>
              </a:rPr>
              <a:t>коды:</a:t>
            </a:r>
            <a:endParaRPr lang="en-US" sz="1100" b="1" dirty="0" smtClean="0">
              <a:solidFill>
                <a:schemeClr val="bg1"/>
              </a:solidFill>
            </a:endParaRPr>
          </a:p>
          <a:p>
            <a:r>
              <a:rPr lang="en-US" sz="1100" dirty="0" smtClean="0">
                <a:solidFill>
                  <a:schemeClr val="bg1"/>
                </a:solidFill>
              </a:rPr>
              <a:t>• SR AVIH – SMALL. 1FERRET 3 KG DIM 95 x 70 x 143 CM</a:t>
            </a:r>
          </a:p>
          <a:p>
            <a:r>
              <a:rPr lang="en-US" sz="1100" dirty="0" smtClean="0">
                <a:solidFill>
                  <a:schemeClr val="bg1"/>
                </a:solidFill>
              </a:rPr>
              <a:t>• SR AVIH – MEDIUM. 1CAT 9 KG DIM 137 x 114 x 86 CM</a:t>
            </a:r>
          </a:p>
          <a:p>
            <a:r>
              <a:rPr lang="en-US" sz="1100" dirty="0" smtClean="0">
                <a:solidFill>
                  <a:schemeClr val="bg1"/>
                </a:solidFill>
              </a:rPr>
              <a:t>• SR AVIH – LARGE. 1DOG 16 KG DIM 302 x 89 x 107 CM</a:t>
            </a:r>
          </a:p>
          <a:p>
            <a:r>
              <a:rPr lang="en-US" sz="1100" dirty="0" smtClean="0">
                <a:solidFill>
                  <a:schemeClr val="bg1"/>
                </a:solidFill>
              </a:rPr>
              <a:t>• SR PETC – 1 DOG 5 KG DIM 50 x 40 x 20 CM</a:t>
            </a:r>
          </a:p>
          <a:p>
            <a:endParaRPr lang="en-US" sz="1100" dirty="0" smtClean="0">
              <a:solidFill>
                <a:schemeClr val="bg1"/>
              </a:solidFill>
            </a:endParaRPr>
          </a:p>
          <a:p>
            <a:endParaRPr lang="en-US" sz="1100" dirty="0" smtClean="0">
              <a:solidFill>
                <a:schemeClr val="bg1"/>
              </a:solidFill>
            </a:endParaRPr>
          </a:p>
          <a:p>
            <a:r>
              <a:rPr lang="ru-RU" sz="1100" b="1" dirty="0" smtClean="0">
                <a:solidFill>
                  <a:schemeClr val="bg1"/>
                </a:solidFill>
              </a:rPr>
              <a:t>Со стоимостью Вы можете ознакомиться на нашем сайте:</a:t>
            </a:r>
            <a:endParaRPr lang="en-US" sz="1100" b="1" dirty="0" smtClean="0">
              <a:solidFill>
                <a:schemeClr val="bg1"/>
              </a:solidFill>
            </a:endParaRPr>
          </a:p>
          <a:p>
            <a:r>
              <a:rPr lang="en-US" sz="1100" dirty="0" smtClean="0">
                <a:solidFill>
                  <a:schemeClr val="bg1"/>
                </a:solidFill>
              </a:rPr>
              <a:t>• http://www.lot.com/pl/en/travelling-with-pets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4590257" y="908720"/>
            <a:ext cx="4446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cap="all" dirty="0" smtClean="0">
                <a:solidFill>
                  <a:schemeClr val="bg1"/>
                </a:solidFill>
              </a:rPr>
              <a:t>Что такое автоматический расчет?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6228184" y="2780928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pole tekstowe 7"/>
          <p:cNvSpPr txBox="1"/>
          <p:nvPr/>
        </p:nvSpPr>
        <p:spPr>
          <a:xfrm>
            <a:off x="4510042" y="1510045"/>
            <a:ext cx="453650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</a:rPr>
              <a:t>Автоматический расчет – это автоматическая система расчета стоимости дополнительных услуг. Сведения о дополнительных услугах хранятся в </a:t>
            </a:r>
            <a:r>
              <a:rPr lang="en-US" sz="1200" dirty="0" smtClean="0">
                <a:solidFill>
                  <a:schemeClr val="bg1"/>
                </a:solidFill>
              </a:rPr>
              <a:t>PNR</a:t>
            </a:r>
            <a:r>
              <a:rPr lang="ru-RU" sz="1200" dirty="0" smtClean="0">
                <a:solidFill>
                  <a:schemeClr val="bg1"/>
                </a:solidFill>
              </a:rPr>
              <a:t> в </a:t>
            </a:r>
            <a:r>
              <a:rPr lang="en-US" sz="1200" dirty="0" smtClean="0">
                <a:solidFill>
                  <a:schemeClr val="bg1"/>
                </a:solidFill>
              </a:rPr>
              <a:t>TCM</a:t>
            </a:r>
            <a:r>
              <a:rPr lang="ru-RU" sz="1200" dirty="0" smtClean="0">
                <a:solidFill>
                  <a:schemeClr val="bg1"/>
                </a:solidFill>
              </a:rPr>
              <a:t>.</a:t>
            </a:r>
          </a:p>
          <a:p>
            <a:endParaRPr lang="en-US" sz="1200" dirty="0" smtClean="0">
              <a:solidFill>
                <a:schemeClr val="bg1"/>
              </a:solidFill>
            </a:endParaRPr>
          </a:p>
          <a:p>
            <a:r>
              <a:rPr lang="ru-RU" sz="1200" dirty="0" smtClean="0">
                <a:solidFill>
                  <a:schemeClr val="bg1"/>
                </a:solidFill>
              </a:rPr>
              <a:t>Подробную информация о дополнительных услугах и инструкцию по оформлению </a:t>
            </a:r>
            <a:r>
              <a:rPr lang="en-US" sz="1200" dirty="0" smtClean="0">
                <a:solidFill>
                  <a:schemeClr val="bg1"/>
                </a:solidFill>
              </a:rPr>
              <a:t>EMD </a:t>
            </a:r>
            <a:r>
              <a:rPr lang="en-US" sz="1200" dirty="0" err="1" smtClean="0">
                <a:solidFill>
                  <a:schemeClr val="bg1"/>
                </a:solidFill>
              </a:rPr>
              <a:t>i</a:t>
            </a:r>
            <a:r>
              <a:rPr lang="ru-RU" sz="1200" dirty="0" smtClean="0">
                <a:solidFill>
                  <a:schemeClr val="bg1"/>
                </a:solidFill>
              </a:rPr>
              <a:t>вы можете найти в </a:t>
            </a:r>
            <a:r>
              <a:rPr lang="en-US" sz="1200" dirty="0" smtClean="0">
                <a:solidFill>
                  <a:schemeClr val="bg1"/>
                </a:solidFill>
              </a:rPr>
              <a:t>Amadeus</a:t>
            </a:r>
            <a:r>
              <a:rPr lang="ru-RU" sz="1200" dirty="0" smtClean="0">
                <a:solidFill>
                  <a:schemeClr val="bg1"/>
                </a:solidFill>
              </a:rPr>
              <a:t> на странице </a:t>
            </a:r>
            <a:r>
              <a:rPr lang="en-US" sz="1200" dirty="0" smtClean="0">
                <a:solidFill>
                  <a:schemeClr val="bg1"/>
                </a:solidFill>
              </a:rPr>
              <a:t> GGAIRLOAAAS.</a:t>
            </a:r>
          </a:p>
          <a:p>
            <a:endParaRPr lang="ru-RU" sz="1200" dirty="0" smtClean="0">
              <a:solidFill>
                <a:schemeClr val="bg1"/>
              </a:solidFill>
            </a:endParaRPr>
          </a:p>
          <a:p>
            <a:r>
              <a:rPr lang="ru-RU" sz="1200" dirty="0" smtClean="0">
                <a:solidFill>
                  <a:schemeClr val="bg1"/>
                </a:solidFill>
              </a:rPr>
              <a:t>Если у Вас возник вопрос по оформлению </a:t>
            </a:r>
            <a:r>
              <a:rPr lang="en-US" sz="1200" dirty="0" smtClean="0">
                <a:solidFill>
                  <a:schemeClr val="bg1"/>
                </a:solidFill>
              </a:rPr>
              <a:t>EMD</a:t>
            </a:r>
            <a:r>
              <a:rPr lang="ru-RU" sz="1200" dirty="0" smtClean="0">
                <a:solidFill>
                  <a:schemeClr val="bg1"/>
                </a:solidFill>
              </a:rPr>
              <a:t> Вы можете обратиться в </a:t>
            </a:r>
            <a:r>
              <a:rPr lang="en-US" sz="1200" dirty="0" err="1" smtClean="0">
                <a:solidFill>
                  <a:schemeClr val="bg1"/>
                </a:solidFill>
              </a:rPr>
              <a:t>HelpDesk</a:t>
            </a:r>
            <a:r>
              <a:rPr lang="en-US" sz="1200" dirty="0" smtClean="0">
                <a:solidFill>
                  <a:schemeClr val="bg1"/>
                </a:solidFill>
              </a:rPr>
              <a:t> LOT</a:t>
            </a:r>
            <a:r>
              <a:rPr lang="ru-RU" sz="1200" dirty="0" smtClean="0">
                <a:solidFill>
                  <a:schemeClr val="bg1"/>
                </a:solidFill>
              </a:rPr>
              <a:t>.</a:t>
            </a:r>
          </a:p>
          <a:p>
            <a:endParaRPr lang="ru-RU" sz="1200" dirty="0">
              <a:solidFill>
                <a:schemeClr val="bg1"/>
              </a:solidFill>
            </a:endParaRPr>
          </a:p>
        </p:txBody>
      </p:sp>
      <p:pic>
        <p:nvPicPr>
          <p:cNvPr id="2051" name="Picture 3" descr="C:\Users\erogulska\Desktop\email telefon bez tekstu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653136"/>
            <a:ext cx="3555067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pole tekstowe 8"/>
          <p:cNvSpPr txBox="1"/>
          <p:nvPr/>
        </p:nvSpPr>
        <p:spPr>
          <a:xfrm>
            <a:off x="5148064" y="5013176"/>
            <a:ext cx="2306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agent.helpdesk@lot.pl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5165539" y="5445224"/>
            <a:ext cx="2214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tel.: +48 22 606 66 22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648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Picture 2" descr="C:\Users\20100152\AppData\Local\Microsoft\Windows\Temporary Internet Files\Content.Outlook\E0TWYMAP\tla do PP-5_ENG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4000" cy="684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9251633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439</TotalTime>
  <Words>516</Words>
  <Application>Microsoft Office PowerPoint</Application>
  <PresentationFormat>On-screen Show (4:3)</PresentationFormat>
  <Paragraphs>89</Paragraphs>
  <Slides>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Motyw pakietu Office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Ewa Rogulska</dc:creator>
  <cp:lastModifiedBy>Popova Angelina</cp:lastModifiedBy>
  <cp:revision>43</cp:revision>
  <dcterms:created xsi:type="dcterms:W3CDTF">2014-06-03T15:24:40Z</dcterms:created>
  <dcterms:modified xsi:type="dcterms:W3CDTF">2014-09-26T12:54:52Z</dcterms:modified>
</cp:coreProperties>
</file>